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9"/>
  </p:notesMasterIdLst>
  <p:sldIdLst>
    <p:sldId id="256" r:id="rId2"/>
    <p:sldId id="264" r:id="rId3"/>
    <p:sldId id="258" r:id="rId4"/>
    <p:sldId id="259" r:id="rId5"/>
    <p:sldId id="260" r:id="rId6"/>
    <p:sldId id="261" r:id="rId7"/>
    <p:sldId id="263"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3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CAE15-D262-4FDB-A38F-312FD82E110C}" type="datetimeFigureOut">
              <a:rPr kumimoji="1" lang="ja-JP" altLang="en-US" smtClean="0"/>
              <a:t>2023/1/27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C572F-E49F-42EC-92E3-9C971EA0CDD5}" type="slidenum">
              <a:rPr kumimoji="1" lang="ja-JP" altLang="en-US" smtClean="0"/>
              <a:t>‹#›</a:t>
            </a:fld>
            <a:endParaRPr kumimoji="1" lang="ja-JP" altLang="en-US"/>
          </a:p>
        </p:txBody>
      </p:sp>
    </p:spTree>
    <p:extLst>
      <p:ext uri="{BB962C8B-B14F-4D97-AF65-F5344CB8AC3E}">
        <p14:creationId xmlns:p14="http://schemas.microsoft.com/office/powerpoint/2010/main" val="13145349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3341B-B597-AE10-11DD-B73AC9730F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79EA56F-1152-23F5-DCCD-4B37D2467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44BEC4F-F3BA-FDD5-D9AD-D582727664AF}"/>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B93174FE-2B3B-9179-9AA0-F2EABE53B6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E29A66-E71B-B6A6-A6D5-7F532D261B93}"/>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391439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CFC6FA-9273-71E0-7234-8AAB945B0D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B630CAB-996D-5160-6EF1-FE5E675D77B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96E2A1-DFF1-4AC3-9EC0-FC48EAAB7F1B}"/>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8A768603-5F07-DFA3-9138-0DFE7854429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CE9670-3B83-51D1-C1AD-46581CCB6A64}"/>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402619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25EF4E8-B713-C0DC-5198-425ED1925F6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EA6A714-AD6A-F3DD-94EF-11F7ADA44F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3F51F7-6DAE-0E2C-FF1F-CBFA4A5F2EB3}"/>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B08425E3-ABEE-ED7B-684E-73DE2A8F46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5090FD-1BB7-4D47-89F4-6BD08F501F08}"/>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42108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C6FB34-D47F-71B6-2889-6D287BA25F2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229DCD-4377-7985-D529-452CA60B283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66E529-5165-D8B0-6836-10A931868A3C}"/>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D9925490-9765-502D-0CE5-9E5C95468A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30C90B-EB28-EE69-E08A-2534C63449D4}"/>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390338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BEB903-C940-0ECF-FF79-8F0E993C0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2982EE-CCD8-9588-45AC-EB57BBEEC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4746897-7EA0-E706-AECB-795EAA543FC4}"/>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A6295B10-4CAE-D3EB-266E-4F098F4349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9B4DEA-FADA-4E8C-6C34-812A3BB270A1}"/>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77425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A6E789-4F3A-07F3-C58E-C51CC6B5B1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705B26B-9205-D1AD-D306-8667E099458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5DCE455-829E-F852-A438-9541AB3E6FA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68CAD90-EA03-B98D-673F-D365EC399CF0}"/>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6" name="フッター プレースホルダー 5">
            <a:extLst>
              <a:ext uri="{FF2B5EF4-FFF2-40B4-BE49-F238E27FC236}">
                <a16:creationId xmlns:a16="http://schemas.microsoft.com/office/drawing/2014/main" id="{4FB3E5D3-5F33-054F-9504-DE03D63171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80E3AD-4CD1-5095-608E-7A9F8BCF49A8}"/>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178429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6B6FB-14C7-23AA-CB58-B797CC0B9A7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F7A81E-95EC-1CC7-7EFC-55EE05672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9F5AF98-2FB3-502C-7BA3-2030230DB25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F84E99C-F7EC-50EF-7D0C-5F76257BA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F9C0E17-67FE-E2AC-1D8E-63572898F96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453B778-91BE-ABD7-F960-30A8524C652C}"/>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8" name="フッター プレースホルダー 7">
            <a:extLst>
              <a:ext uri="{FF2B5EF4-FFF2-40B4-BE49-F238E27FC236}">
                <a16:creationId xmlns:a16="http://schemas.microsoft.com/office/drawing/2014/main" id="{83ACAB94-E1D5-2435-BDC5-F674CEC9C18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05D8329-F308-0861-0E11-12A40A56EBE8}"/>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318749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F031D-E87C-F3B0-714B-932FF84D14B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8854DA6-0CB4-240B-83CD-638F2BF951CB}"/>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4" name="フッター プレースホルダー 3">
            <a:extLst>
              <a:ext uri="{FF2B5EF4-FFF2-40B4-BE49-F238E27FC236}">
                <a16:creationId xmlns:a16="http://schemas.microsoft.com/office/drawing/2014/main" id="{7558A4DB-B55F-1A9A-FF9A-AEC612D6FDB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8A312DB-B8D8-E6B0-13D0-113AC533AFB8}"/>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25856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0F0EA8A-DD4D-937C-0BF1-865723B57C4E}"/>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3" name="フッター プレースホルダー 2">
            <a:extLst>
              <a:ext uri="{FF2B5EF4-FFF2-40B4-BE49-F238E27FC236}">
                <a16:creationId xmlns:a16="http://schemas.microsoft.com/office/drawing/2014/main" id="{832E9024-3F8C-DF45-0338-49E6E7DD6C3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0F4B3A-3F18-3885-18A1-D3AE7CA7DD2D}"/>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11028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76115-3D52-BED9-ABAD-1317FFEB0BA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2327B8-A1F7-1529-C97D-FC1B5B9632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9E630A2-213C-0673-D5AE-41B3F71DD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612DAE9-2587-987D-A02B-D0274024590F}"/>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6" name="フッター プレースホルダー 5">
            <a:extLst>
              <a:ext uri="{FF2B5EF4-FFF2-40B4-BE49-F238E27FC236}">
                <a16:creationId xmlns:a16="http://schemas.microsoft.com/office/drawing/2014/main" id="{40249B5E-5370-BFD3-DF02-1F623BD319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083CE3-0C19-6F86-5852-6DFC863E06BA}"/>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284176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9E76D7-A3EB-0B18-D83C-ABBDD0E01C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A4AD85A-610D-1AD9-2D14-8E221A184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0F1DD6D-FA1D-6E8A-C4D7-FF435FC7A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EAEE776-3CCF-88E2-007D-980F499A2E03}"/>
              </a:ext>
            </a:extLst>
          </p:cNvPr>
          <p:cNvSpPr>
            <a:spLocks noGrp="1"/>
          </p:cNvSpPr>
          <p:nvPr>
            <p:ph type="dt" sz="half" idx="10"/>
          </p:nvPr>
        </p:nvSpPr>
        <p:spPr/>
        <p:txBody>
          <a:bodyPr/>
          <a:lstStyle/>
          <a:p>
            <a:fld id="{821A732A-E265-4411-9788-E3E5ACD10D42}" type="datetimeFigureOut">
              <a:rPr kumimoji="1" lang="ja-JP" altLang="en-US" smtClean="0"/>
              <a:t>2023/1/27</a:t>
            </a:fld>
            <a:endParaRPr kumimoji="1" lang="ja-JP" altLang="en-US"/>
          </a:p>
        </p:txBody>
      </p:sp>
      <p:sp>
        <p:nvSpPr>
          <p:cNvPr id="6" name="フッター プレースホルダー 5">
            <a:extLst>
              <a:ext uri="{FF2B5EF4-FFF2-40B4-BE49-F238E27FC236}">
                <a16:creationId xmlns:a16="http://schemas.microsoft.com/office/drawing/2014/main" id="{3D4BD9D9-E510-399C-7D8A-045A693E71AE}"/>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A70CDC39-6738-998D-A48B-11667BC66D9D}"/>
              </a:ext>
            </a:extLst>
          </p:cNvPr>
          <p:cNvSpPr>
            <a:spLocks noGrp="1"/>
          </p:cNvSpPr>
          <p:nvPr>
            <p:ph type="sldNum" sz="quarter" idx="12"/>
          </p:nvPr>
        </p:nvSpPr>
        <p:spPr/>
        <p:txBody>
          <a:body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146315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9A7D8CF-3AC1-1943-4617-9713B4DAC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AA4BAD-CCDB-86C9-36CE-F99E45A45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F2E5BD-997B-8614-882E-F48AF0E37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A732A-E265-4411-9788-E3E5ACD10D42}" type="datetimeFigureOut">
              <a:rPr kumimoji="1" lang="ja-JP" altLang="en-US" smtClean="0"/>
              <a:t>2023/1/27</a:t>
            </a:fld>
            <a:endParaRPr kumimoji="1" lang="ja-JP" altLang="en-US"/>
          </a:p>
        </p:txBody>
      </p:sp>
      <p:sp>
        <p:nvSpPr>
          <p:cNvPr id="5" name="フッター プレースホルダー 4">
            <a:extLst>
              <a:ext uri="{FF2B5EF4-FFF2-40B4-BE49-F238E27FC236}">
                <a16:creationId xmlns:a16="http://schemas.microsoft.com/office/drawing/2014/main" id="{04164DBD-D901-FC49-C8DD-66FFEAEE72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BF4A92B-D6B0-9285-FA0F-C62EDF92F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AAF70-6A70-4FA2-B01C-7BCF63474055}" type="slidenum">
              <a:rPr kumimoji="1" lang="ja-JP" altLang="en-US" smtClean="0"/>
              <a:t>‹#›</a:t>
            </a:fld>
            <a:endParaRPr kumimoji="1" lang="ja-JP" altLang="en-US"/>
          </a:p>
        </p:txBody>
      </p:sp>
    </p:spTree>
    <p:extLst>
      <p:ext uri="{BB962C8B-B14F-4D97-AF65-F5344CB8AC3E}">
        <p14:creationId xmlns:p14="http://schemas.microsoft.com/office/powerpoint/2010/main" val="120429375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pxhere.com/en/photo/975960" TargetMode="External"/><Relationship Id="rId7" Type="http://schemas.openxmlformats.org/officeDocument/2006/relationships/hyperlink" Target="http://pixabay.com/en/container-ship-cargo-ship-cargo-560789/" TargetMode="External"/><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hyperlink" Target="mailto:i.sato@rislogi.com" TargetMode="External"/><Relationship Id="rId5" Type="http://schemas.openxmlformats.org/officeDocument/2006/relationships/hyperlink" Target="https://pxhere.com/ja/photo/410504"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10.jpeg"/><Relationship Id="rId9" Type="http://schemas.openxmlformats.org/officeDocument/2006/relationships/hyperlink" Target="https://japan2.wiki/wiki/Distribution_(marke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57E2868-613E-4483-B448-2F6BF76CC75F}"/>
              </a:ext>
            </a:extLst>
          </p:cNvPr>
          <p:cNvPicPr>
            <a:picLocks noChangeAspect="1"/>
          </p:cNvPicPr>
          <p:nvPr/>
        </p:nvPicPr>
        <p:blipFill rotWithShape="1">
          <a:blip r:embed="rId2">
            <a:extLst>
              <a:ext uri="{28A0092B-C50C-407E-A947-70E740481C1C}">
                <a14:useLocalDpi xmlns:a14="http://schemas.microsoft.com/office/drawing/2010/main" val="0"/>
              </a:ext>
            </a:extLst>
          </a:blip>
          <a:srcRect t="26363" b="-167"/>
          <a:stretch/>
        </p:blipFill>
        <p:spPr>
          <a:xfrm>
            <a:off x="1889185" y="0"/>
            <a:ext cx="8413630" cy="4139731"/>
          </a:xfrm>
          <a:prstGeom prst="rect">
            <a:avLst/>
          </a:prstGeom>
          <a:blipFill dpi="0" rotWithShape="1">
            <a:blip r:embed="rId3">
              <a:alphaModFix amt="16000"/>
            </a:blip>
            <a:srcRect/>
            <a:tile tx="0" ty="0" sx="100000" sy="100000" flip="none" algn="tl"/>
          </a:blipFill>
        </p:spPr>
      </p:pic>
      <p:sp>
        <p:nvSpPr>
          <p:cNvPr id="3" name="字幕 2">
            <a:extLst>
              <a:ext uri="{FF2B5EF4-FFF2-40B4-BE49-F238E27FC236}">
                <a16:creationId xmlns:a16="http://schemas.microsoft.com/office/drawing/2014/main" id="{74CDBD43-D325-4607-444A-A78B116E1CAB}"/>
              </a:ext>
            </a:extLst>
          </p:cNvPr>
          <p:cNvSpPr>
            <a:spLocks noGrp="1"/>
          </p:cNvSpPr>
          <p:nvPr>
            <p:ph type="subTitle" idx="1"/>
          </p:nvPr>
        </p:nvSpPr>
        <p:spPr>
          <a:xfrm>
            <a:off x="1586272" y="5038754"/>
            <a:ext cx="9144000" cy="584951"/>
          </a:xfrm>
        </p:spPr>
        <p:txBody>
          <a:bodyPr/>
          <a:lstStyle/>
          <a:p>
            <a:r>
              <a:rPr kumimoji="1" lang="en-US" altLang="ja-JP" b="1" dirty="0">
                <a:solidFill>
                  <a:srgbClr val="C0E36F"/>
                </a:solidFill>
              </a:rPr>
              <a:t>We provide the best logistics services.</a:t>
            </a:r>
            <a:endParaRPr kumimoji="1" lang="ja-JP" altLang="en-US" b="1" dirty="0">
              <a:solidFill>
                <a:srgbClr val="C0E36F"/>
              </a:solidFill>
            </a:endParaRPr>
          </a:p>
        </p:txBody>
      </p:sp>
      <p:pic>
        <p:nvPicPr>
          <p:cNvPr id="4" name="図 1" descr="RISLogistics合同会社">
            <a:extLst>
              <a:ext uri="{FF2B5EF4-FFF2-40B4-BE49-F238E27FC236}">
                <a16:creationId xmlns:a16="http://schemas.microsoft.com/office/drawing/2014/main" id="{B2832D87-B03A-4FC4-0187-734970EA0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15" y="3290978"/>
            <a:ext cx="10658969" cy="1655762"/>
          </a:xfrm>
          <a:prstGeom prst="rect">
            <a:avLst/>
          </a:prstGeom>
          <a:noFill/>
          <a:ln>
            <a:noFill/>
          </a:ln>
          <a:effectLst>
            <a:glow rad="228600">
              <a:schemeClr val="bg1">
                <a:alpha val="76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7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9BD698EE-A338-481A-BF1A-3B383AD0AA14}"/>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9" name="正方形/長方形 28">
            <a:extLst>
              <a:ext uri="{FF2B5EF4-FFF2-40B4-BE49-F238E27FC236}">
                <a16:creationId xmlns:a16="http://schemas.microsoft.com/office/drawing/2014/main" id="{E31ECCB0-64FE-4016-9304-6C547F493239}"/>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BA32482E-C102-9964-A1C7-A07D675A53B0}"/>
              </a:ext>
            </a:extLst>
          </p:cNvPr>
          <p:cNvSpPr txBox="1"/>
          <p:nvPr/>
        </p:nvSpPr>
        <p:spPr>
          <a:xfrm>
            <a:off x="571644" y="952901"/>
            <a:ext cx="10684042" cy="5878532"/>
          </a:xfrm>
          <a:prstGeom prst="rect">
            <a:avLst/>
          </a:prstGeom>
          <a:noFill/>
        </p:spPr>
        <p:txBody>
          <a:bodyPr wrap="square">
            <a:spAutoFit/>
          </a:bodyPr>
          <a:lstStyle/>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GREETING</a:t>
            </a:r>
          </a:p>
          <a:p>
            <a:pPr algn="just"/>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Thank you for interesting in RIS Logistics LLC.</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In the logistics field where the demand for logistics continues to increase in recent years, </a:t>
            </a: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are building an efficient system to deliver "products smoothly, at the required timing, </a:t>
            </a: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to the required place, and in the required quantity" to customers.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In the midst of chaotic economic and logistics conditions, we promise to provide logistics services that are close to our customers from the customer's point of view.</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Please feel free to contact us first.</a:t>
            </a:r>
          </a:p>
          <a:p>
            <a:pPr algn="just"/>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ABOUT RIS Logistics</a:t>
            </a:r>
          </a:p>
          <a:p>
            <a:pPr algn="just"/>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Company Name</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RIS Logistics LLC</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Establishment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2020, May</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CEO</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Isamu Sato</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Head Office</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2-2-15 Minami Aoyama Minato-Ku Tokyo 107-0062 Japan</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0" dirty="0">
                <a:effectLst/>
                <a:latin typeface="游明朝" panose="02020400000000000000" pitchFamily="18" charset="-128"/>
                <a:ea typeface="游明朝" panose="02020400000000000000" pitchFamily="18" charset="-128"/>
                <a:cs typeface="Times New Roman" panose="02020603050405020304" pitchFamily="18" charset="0"/>
              </a:rPr>
              <a:t>TEL</a:t>
            </a:r>
            <a:r>
              <a:rPr lang="ja-JP" altLang="ja-JP" sz="2000" kern="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0" dirty="0">
                <a:effectLst/>
                <a:latin typeface="游明朝" panose="02020400000000000000" pitchFamily="18" charset="-128"/>
                <a:ea typeface="游明朝" panose="02020400000000000000" pitchFamily="18" charset="-128"/>
                <a:cs typeface="Times New Roman" panose="02020603050405020304" pitchFamily="18" charset="0"/>
              </a:rPr>
              <a:t>+81-3-6403-4201</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フッター プレースホルダー 29">
            <a:extLst>
              <a:ext uri="{FF2B5EF4-FFF2-40B4-BE49-F238E27FC236}">
                <a16:creationId xmlns:a16="http://schemas.microsoft.com/office/drawing/2014/main" id="{1180925A-2A02-4ED3-B049-AE6E31876BBF}"/>
              </a:ext>
            </a:extLst>
          </p:cNvPr>
          <p:cNvSpPr>
            <a:spLocks noGrp="1"/>
          </p:cNvSpPr>
          <p:nvPr>
            <p:ph type="ftr" sz="quarter" idx="11"/>
          </p:nvPr>
        </p:nvSpPr>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893207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60A6D30-8588-498F-A97F-7ADD26E9C101}"/>
              </a:ext>
            </a:extLst>
          </p:cNvPr>
          <p:cNvPicPr>
            <a:picLocks noChangeAspect="1"/>
          </p:cNvPicPr>
          <p:nvPr/>
        </p:nvPicPr>
        <p:blipFill rotWithShape="1">
          <a:blip r:embed="rId2">
            <a:extLst>
              <a:ext uri="{28A0092B-C50C-407E-A947-70E740481C1C}">
                <a14:useLocalDpi xmlns:a14="http://schemas.microsoft.com/office/drawing/2010/main" val="0"/>
              </a:ext>
            </a:extLst>
          </a:blip>
          <a:srcRect r="4722"/>
          <a:stretch/>
        </p:blipFill>
        <p:spPr>
          <a:xfrm>
            <a:off x="0" y="-90"/>
            <a:ext cx="12192000" cy="6858000"/>
          </a:xfrm>
          <a:prstGeom prst="rect">
            <a:avLst/>
          </a:prstGeom>
        </p:spPr>
      </p:pic>
      <p:sp>
        <p:nvSpPr>
          <p:cNvPr id="7" name="正方形/長方形 6">
            <a:extLst>
              <a:ext uri="{FF2B5EF4-FFF2-40B4-BE49-F238E27FC236}">
                <a16:creationId xmlns:a16="http://schemas.microsoft.com/office/drawing/2014/main" id="{10405649-0EC3-46F9-851F-7C7204EE2EF0}"/>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1">
            <a:extLst>
              <a:ext uri="{FF2B5EF4-FFF2-40B4-BE49-F238E27FC236}">
                <a16:creationId xmlns:a16="http://schemas.microsoft.com/office/drawing/2014/main" id="{364F528E-FFEE-EC93-4B5F-1D4C89CEAB9A}"/>
              </a:ext>
            </a:extLst>
          </p:cNvPr>
          <p:cNvSpPr>
            <a:spLocks noGrp="1"/>
          </p:cNvSpPr>
          <p:nvPr>
            <p:ph type="ctrTitle"/>
          </p:nvPr>
        </p:nvSpPr>
        <p:spPr>
          <a:xfrm>
            <a:off x="462014" y="317635"/>
            <a:ext cx="2935704" cy="721894"/>
          </a:xfrm>
        </p:spPr>
        <p:txBody>
          <a:bodyPr>
            <a:normAutofit/>
          </a:bodyPr>
          <a:lstStyle/>
          <a:p>
            <a:r>
              <a:rPr lang="en-US" altLang="ja-JP" sz="2000" dirty="0">
                <a:effectLst/>
                <a:latin typeface="游明朝" panose="02020400000000000000" pitchFamily="18" charset="-128"/>
                <a:cs typeface="Times New Roman" panose="02020603050405020304" pitchFamily="18" charset="0"/>
              </a:rPr>
              <a:t>3 benefits of using RIS</a:t>
            </a:r>
            <a:endParaRPr kumimoji="1" lang="ja-JP" altLang="en-US" sz="2000" dirty="0"/>
          </a:p>
        </p:txBody>
      </p:sp>
      <p:sp>
        <p:nvSpPr>
          <p:cNvPr id="3" name="字幕 2">
            <a:extLst>
              <a:ext uri="{FF2B5EF4-FFF2-40B4-BE49-F238E27FC236}">
                <a16:creationId xmlns:a16="http://schemas.microsoft.com/office/drawing/2014/main" id="{A5E2A609-C9A7-0A3B-D2B3-23FA128AE998}"/>
              </a:ext>
            </a:extLst>
          </p:cNvPr>
          <p:cNvSpPr>
            <a:spLocks noGrp="1"/>
          </p:cNvSpPr>
          <p:nvPr>
            <p:ph type="subTitle" idx="1"/>
          </p:nvPr>
        </p:nvSpPr>
        <p:spPr>
          <a:xfrm>
            <a:off x="575911" y="1376411"/>
            <a:ext cx="11040177" cy="4581625"/>
          </a:xfrm>
        </p:spPr>
        <p:txBody>
          <a:bodyPr/>
          <a:lstStyle/>
          <a:p>
            <a:pPr lvl="0" algn="just"/>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①</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Optimization of logistics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will manage logistics on behalf of our customers. If you ask us, we will propose the best logistics.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0" algn="just"/>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②</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Unification of contact points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The contact point in charge changes for each business, and there are many inquiries, </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so there is no hassle. At RIS, our dedicated staff will respond from quotation to billing.</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0" algn="just"/>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③</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Speed of response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Our first motto is speed. We will respond to inquiries from customers instantly. </a:t>
            </a: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will respond to your request for quotation in as little as 10 minutes.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10" name="フッター プレースホルダー 9">
            <a:extLst>
              <a:ext uri="{FF2B5EF4-FFF2-40B4-BE49-F238E27FC236}">
                <a16:creationId xmlns:a16="http://schemas.microsoft.com/office/drawing/2014/main" id="{AFEDF0F6-3173-43BA-B651-7FB338934D45}"/>
              </a:ext>
            </a:extLst>
          </p:cNvPr>
          <p:cNvSpPr>
            <a:spLocks noGrp="1"/>
          </p:cNvSpPr>
          <p:nvPr>
            <p:ph type="ftr" sz="quarter" idx="11"/>
          </p:nvPr>
        </p:nvSpPr>
        <p:spPr/>
        <p:txBody>
          <a:bodyPr/>
          <a:lstStyle/>
          <a:p>
            <a:r>
              <a:rPr kumimoji="1" lang="en-US" altLang="ja-JP" dirty="0"/>
              <a:t>2</a:t>
            </a:r>
            <a:endParaRPr kumimoji="1" lang="ja-JP" altLang="en-US" dirty="0"/>
          </a:p>
        </p:txBody>
      </p:sp>
    </p:spTree>
    <p:extLst>
      <p:ext uri="{BB962C8B-B14F-4D97-AF65-F5344CB8AC3E}">
        <p14:creationId xmlns:p14="http://schemas.microsoft.com/office/powerpoint/2010/main" val="70939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84EC1A2-E96F-4AA9-8D10-B2F1F3A6786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6000"/>
                    </a14:imgEffect>
                  </a14:imgLayer>
                </a14:imgProps>
              </a:ext>
              <a:ext uri="{28A0092B-C50C-407E-A947-70E740481C1C}">
                <a14:useLocalDpi xmlns:a14="http://schemas.microsoft.com/office/drawing/2010/main" val="0"/>
              </a:ext>
            </a:extLst>
          </a:blip>
          <a:srcRect t="7750" b="7841"/>
          <a:stretch/>
        </p:blipFill>
        <p:spPr>
          <a:xfrm>
            <a:off x="-17452" y="0"/>
            <a:ext cx="12215634" cy="6858000"/>
          </a:xfrm>
          <a:prstGeom prst="rect">
            <a:avLst/>
          </a:prstGeom>
        </p:spPr>
      </p:pic>
      <p:sp>
        <p:nvSpPr>
          <p:cNvPr id="13" name="正方形/長方形 12">
            <a:extLst>
              <a:ext uri="{FF2B5EF4-FFF2-40B4-BE49-F238E27FC236}">
                <a16:creationId xmlns:a16="http://schemas.microsoft.com/office/drawing/2014/main" id="{93E35DDE-BAF7-4DBF-9C9D-E1E261A53292}"/>
              </a:ext>
            </a:extLst>
          </p:cNvPr>
          <p:cNvSpPr/>
          <p:nvPr/>
        </p:nvSpPr>
        <p:spPr>
          <a:xfrm>
            <a:off x="-23634" y="0"/>
            <a:ext cx="12215634"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 name="タイトル 1">
            <a:extLst>
              <a:ext uri="{FF2B5EF4-FFF2-40B4-BE49-F238E27FC236}">
                <a16:creationId xmlns:a16="http://schemas.microsoft.com/office/drawing/2014/main" id="{E102C9DE-3060-94E8-8633-F021615C1FAC}"/>
              </a:ext>
            </a:extLst>
          </p:cNvPr>
          <p:cNvSpPr>
            <a:spLocks noGrp="1"/>
          </p:cNvSpPr>
          <p:nvPr>
            <p:ph type="ctrTitle"/>
          </p:nvPr>
        </p:nvSpPr>
        <p:spPr>
          <a:xfrm>
            <a:off x="821356" y="631476"/>
            <a:ext cx="1353953" cy="398428"/>
          </a:xfrm>
        </p:spPr>
        <p:txBody>
          <a:bodyPr>
            <a:normAutofit/>
          </a:bodyPr>
          <a:lstStyle/>
          <a:p>
            <a:r>
              <a:rPr kumimoji="1" lang="en-US" altLang="ja-JP" sz="2000" dirty="0">
                <a:latin typeface="游明朝" panose="02020400000000000000" pitchFamily="18" charset="-128"/>
                <a:ea typeface="游明朝" panose="02020400000000000000" pitchFamily="18" charset="-128"/>
              </a:rPr>
              <a:t>SERVICE</a:t>
            </a:r>
            <a:endParaRPr kumimoji="1" lang="ja-JP" altLang="en-US" sz="2000" dirty="0">
              <a:latin typeface="游明朝" panose="02020400000000000000" pitchFamily="18" charset="-128"/>
              <a:ea typeface="游明朝" panose="02020400000000000000" pitchFamily="18" charset="-128"/>
            </a:endParaRPr>
          </a:p>
        </p:txBody>
      </p:sp>
      <p:sp>
        <p:nvSpPr>
          <p:cNvPr id="3" name="字幕 2">
            <a:extLst>
              <a:ext uri="{FF2B5EF4-FFF2-40B4-BE49-F238E27FC236}">
                <a16:creationId xmlns:a16="http://schemas.microsoft.com/office/drawing/2014/main" id="{9D8297AB-57DF-C308-8DCA-BC1BA96F756A}"/>
              </a:ext>
            </a:extLst>
          </p:cNvPr>
          <p:cNvSpPr>
            <a:spLocks noGrp="1"/>
          </p:cNvSpPr>
          <p:nvPr>
            <p:ph type="subTitle" idx="1"/>
          </p:nvPr>
        </p:nvSpPr>
        <p:spPr>
          <a:xfrm>
            <a:off x="904775" y="1029904"/>
            <a:ext cx="10193153" cy="5669279"/>
          </a:xfrm>
        </p:spPr>
        <p:txBody>
          <a:bodyPr/>
          <a:lstStyle/>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Forwarding Service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provide safe, reliable, high-quality transportation of LCL cargo, FCL cargo, air cargo, courier, trilateral cargo, and specialty cargo to/from Southeast Asian, North America, Latin America, the Middle East, and Europe. We propose the best transportation method that meets the needs of our customers.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Customs House Brokerage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will promptly respond to complicated customs clearance and incidental work on behalf of the customer. We will sincerely address concerns such as "changing customs brokers and increasing the number of questions" and provide services that do not cause stress to customers.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16" name="フッター プレースホルダー 15">
            <a:extLst>
              <a:ext uri="{FF2B5EF4-FFF2-40B4-BE49-F238E27FC236}">
                <a16:creationId xmlns:a16="http://schemas.microsoft.com/office/drawing/2014/main" id="{01F9F3F6-A46A-4FD2-AB63-44DF2B47B97D}"/>
              </a:ext>
            </a:extLst>
          </p:cNvPr>
          <p:cNvSpPr>
            <a:spLocks noGrp="1"/>
          </p:cNvSpPr>
          <p:nvPr>
            <p:ph type="ftr" sz="quarter" idx="11"/>
          </p:nvPr>
        </p:nvSpPr>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244672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8B8893B-9968-4D6D-9B5E-BB2C602BFF43}"/>
              </a:ext>
            </a:extLst>
          </p:cNvPr>
          <p:cNvPicPr>
            <a:picLocks noChangeAspect="1"/>
          </p:cNvPicPr>
          <p:nvPr/>
        </p:nvPicPr>
        <p:blipFill rotWithShape="1">
          <a:blip r:embed="rId2">
            <a:extLst>
              <a:ext uri="{28A0092B-C50C-407E-A947-70E740481C1C}">
                <a14:useLocalDpi xmlns:a14="http://schemas.microsoft.com/office/drawing/2010/main" val="0"/>
              </a:ext>
            </a:extLst>
          </a:blip>
          <a:srcRect t="7806" b="7884"/>
          <a:stretch/>
        </p:blipFill>
        <p:spPr>
          <a:xfrm>
            <a:off x="-1" y="0"/>
            <a:ext cx="12201525" cy="6858000"/>
          </a:xfrm>
          <a:prstGeom prst="rect">
            <a:avLst/>
          </a:prstGeom>
        </p:spPr>
      </p:pic>
      <p:sp>
        <p:nvSpPr>
          <p:cNvPr id="7" name="正方形/長方形 6">
            <a:extLst>
              <a:ext uri="{FF2B5EF4-FFF2-40B4-BE49-F238E27FC236}">
                <a16:creationId xmlns:a16="http://schemas.microsoft.com/office/drawing/2014/main" id="{6531ADBE-E9F3-4AA6-A3CC-E837B60AF3CB}"/>
              </a:ext>
            </a:extLst>
          </p:cNvPr>
          <p:cNvSpPr/>
          <p:nvPr/>
        </p:nvSpPr>
        <p:spPr>
          <a:xfrm>
            <a:off x="0" y="0"/>
            <a:ext cx="12201524"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字幕 2">
            <a:extLst>
              <a:ext uri="{FF2B5EF4-FFF2-40B4-BE49-F238E27FC236}">
                <a16:creationId xmlns:a16="http://schemas.microsoft.com/office/drawing/2014/main" id="{92C61E6A-2A52-8069-DAB9-A5A1A4D83C61}"/>
              </a:ext>
            </a:extLst>
          </p:cNvPr>
          <p:cNvSpPr>
            <a:spLocks noGrp="1"/>
          </p:cNvSpPr>
          <p:nvPr>
            <p:ph type="subTitle" idx="1"/>
          </p:nvPr>
        </p:nvSpPr>
        <p:spPr>
          <a:xfrm>
            <a:off x="1049155" y="1122363"/>
            <a:ext cx="10308656" cy="5088337"/>
          </a:xfrm>
        </p:spPr>
        <p:txBody>
          <a:bodyPr>
            <a:normAutofit/>
          </a:bodyPr>
          <a:lstStyle/>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Cargo pick-up and delivery</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use trucks and container haulage to provide pickup and delivery services based at ports and airports. In addition, for trucks, we can respond quickly and flexibly to cargo other than cargo departing from and arriving at ports and airports.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Project Cargo</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carry in and install all kinds of heavy and precision equipment, such as semiconductor-related equipment, medical equipment, printing equipment, and machine tools, to designated locations. We never neglect careful safety checks along with work arrangements.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Warehousing</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accept your important cargo from a small package.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also accept individual shipments of stored cargo.</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12" name="フッター プレースホルダー 11">
            <a:extLst>
              <a:ext uri="{FF2B5EF4-FFF2-40B4-BE49-F238E27FC236}">
                <a16:creationId xmlns:a16="http://schemas.microsoft.com/office/drawing/2014/main" id="{9B6D8893-C189-47CC-8AE3-0FC4842327FC}"/>
              </a:ext>
            </a:extLst>
          </p:cNvPr>
          <p:cNvSpPr>
            <a:spLocks noGrp="1"/>
          </p:cNvSpPr>
          <p:nvPr>
            <p:ph type="ftr" sz="quarter" idx="11"/>
          </p:nvPr>
        </p:nvSpPr>
        <p:spPr/>
        <p:txBody>
          <a:bodyPr/>
          <a:lstStyle/>
          <a:p>
            <a:r>
              <a:rPr kumimoji="1" lang="en-US" altLang="ja-JP" dirty="0"/>
              <a:t>4</a:t>
            </a:r>
            <a:endParaRPr kumimoji="1" lang="ja-JP" altLang="en-US" dirty="0"/>
          </a:p>
        </p:txBody>
      </p:sp>
    </p:spTree>
    <p:extLst>
      <p:ext uri="{BB962C8B-B14F-4D97-AF65-F5344CB8AC3E}">
        <p14:creationId xmlns:p14="http://schemas.microsoft.com/office/powerpoint/2010/main" val="274026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BA15B16-146D-4244-A7C9-865742133F40}"/>
              </a:ext>
            </a:extLst>
          </p:cNvPr>
          <p:cNvPicPr>
            <a:picLocks noChangeAspect="1"/>
          </p:cNvPicPr>
          <p:nvPr/>
        </p:nvPicPr>
        <p:blipFill rotWithShape="1">
          <a:blip r:embed="rId2">
            <a:extLst>
              <a:ext uri="{28A0092B-C50C-407E-A947-70E740481C1C}">
                <a14:useLocalDpi xmlns:a14="http://schemas.microsoft.com/office/drawing/2010/main" val="0"/>
              </a:ext>
            </a:extLst>
          </a:blip>
          <a:srcRect t="12474" b="12682"/>
          <a:stretch/>
        </p:blipFill>
        <p:spPr>
          <a:xfrm>
            <a:off x="0" y="0"/>
            <a:ext cx="12217400" cy="6858000"/>
          </a:xfrm>
          <a:prstGeom prst="rect">
            <a:avLst/>
          </a:prstGeom>
        </p:spPr>
      </p:pic>
      <p:sp>
        <p:nvSpPr>
          <p:cNvPr id="7" name="正方形/長方形 6">
            <a:extLst>
              <a:ext uri="{FF2B5EF4-FFF2-40B4-BE49-F238E27FC236}">
                <a16:creationId xmlns:a16="http://schemas.microsoft.com/office/drawing/2014/main" id="{0917F1AA-6B04-42C6-A458-76EAB7C34323}"/>
              </a:ext>
            </a:extLst>
          </p:cNvPr>
          <p:cNvSpPr/>
          <p:nvPr/>
        </p:nvSpPr>
        <p:spPr>
          <a:xfrm>
            <a:off x="0" y="0"/>
            <a:ext cx="122174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63DAF2AC-4CC9-B9FB-FA99-8097412EA0E1}"/>
              </a:ext>
            </a:extLst>
          </p:cNvPr>
          <p:cNvSpPr txBox="1"/>
          <p:nvPr/>
        </p:nvSpPr>
        <p:spPr>
          <a:xfrm>
            <a:off x="702643" y="635267"/>
            <a:ext cx="10491537" cy="2862322"/>
          </a:xfrm>
          <a:prstGeom prst="rect">
            <a:avLst/>
          </a:prstGeom>
          <a:noFill/>
        </p:spPr>
        <p:txBody>
          <a:bodyPr wrap="square">
            <a:spAutoFit/>
          </a:bodyPr>
          <a:lstStyle/>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Stuffing &amp; Unstuffing Service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undertake stuffing &amp; unstuffing work for various packing forms.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can handle from carton cargo to heavy cargo.</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Packing Service</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We arrange packaging according to customer needs, from small cargo to large equipment and machinery. In addition to reducing the risk of damage during transportation, it also realizes cost-effective packaging by reducing weight and compactness.</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フッター プレースホルダー 1">
            <a:extLst>
              <a:ext uri="{FF2B5EF4-FFF2-40B4-BE49-F238E27FC236}">
                <a16:creationId xmlns:a16="http://schemas.microsoft.com/office/drawing/2014/main" id="{5D1910C8-D1E9-4805-92AB-C6026E1EF537}"/>
              </a:ext>
            </a:extLst>
          </p:cNvPr>
          <p:cNvSpPr>
            <a:spLocks noGrp="1"/>
          </p:cNvSpPr>
          <p:nvPr>
            <p:ph type="ftr" sz="quarter" idx="11"/>
          </p:nvPr>
        </p:nvSpPr>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53947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00733BC-70AC-E278-78D6-3B59863EEB4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77" b="9415"/>
          <a:stretch/>
        </p:blipFill>
        <p:spPr>
          <a:xfrm>
            <a:off x="5977054" y="3340905"/>
            <a:ext cx="6208999" cy="3518749"/>
          </a:xfrm>
          <a:prstGeom prst="rect">
            <a:avLst/>
          </a:prstGeom>
        </p:spPr>
      </p:pic>
      <p:pic>
        <p:nvPicPr>
          <p:cNvPr id="7" name="図 6">
            <a:extLst>
              <a:ext uri="{FF2B5EF4-FFF2-40B4-BE49-F238E27FC236}">
                <a16:creationId xmlns:a16="http://schemas.microsoft.com/office/drawing/2014/main" id="{F0B13FC7-8363-E609-3758-D46AD486367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2703" b="5688"/>
          <a:stretch/>
        </p:blipFill>
        <p:spPr>
          <a:xfrm>
            <a:off x="6035275" y="-1"/>
            <a:ext cx="6150778" cy="3429001"/>
          </a:xfrm>
          <a:prstGeom prst="rect">
            <a:avLst/>
          </a:prstGeom>
        </p:spPr>
      </p:pic>
      <p:pic>
        <p:nvPicPr>
          <p:cNvPr id="4" name="図 3">
            <a:extLst>
              <a:ext uri="{FF2B5EF4-FFF2-40B4-BE49-F238E27FC236}">
                <a16:creationId xmlns:a16="http://schemas.microsoft.com/office/drawing/2014/main" id="{D9120A6A-6BFB-0635-0344-4B596786F871}"/>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250" t="19130"/>
          <a:stretch/>
        </p:blipFill>
        <p:spPr>
          <a:xfrm>
            <a:off x="-5948" y="-4963"/>
            <a:ext cx="6087674" cy="3506446"/>
          </a:xfrm>
          <a:prstGeom prst="rect">
            <a:avLst/>
          </a:prstGeom>
        </p:spPr>
      </p:pic>
      <p:pic>
        <p:nvPicPr>
          <p:cNvPr id="9" name="図 8">
            <a:extLst>
              <a:ext uri="{FF2B5EF4-FFF2-40B4-BE49-F238E27FC236}">
                <a16:creationId xmlns:a16="http://schemas.microsoft.com/office/drawing/2014/main" id="{D06720BA-2F53-3957-771D-142F1B03600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7799" r="-108" b="17018"/>
          <a:stretch/>
        </p:blipFill>
        <p:spPr>
          <a:xfrm>
            <a:off x="-5948" y="3429000"/>
            <a:ext cx="6087674" cy="3429000"/>
          </a:xfrm>
          <a:prstGeom prst="rect">
            <a:avLst/>
          </a:prstGeom>
        </p:spPr>
      </p:pic>
      <p:sp>
        <p:nvSpPr>
          <p:cNvPr id="10" name="テキスト ボックス 9">
            <a:extLst>
              <a:ext uri="{FF2B5EF4-FFF2-40B4-BE49-F238E27FC236}">
                <a16:creationId xmlns:a16="http://schemas.microsoft.com/office/drawing/2014/main" id="{A9978D26-404A-D90E-DB94-E76275DDF03E}"/>
              </a:ext>
            </a:extLst>
          </p:cNvPr>
          <p:cNvSpPr txBox="1"/>
          <p:nvPr/>
        </p:nvSpPr>
        <p:spPr>
          <a:xfrm>
            <a:off x="0" y="7203390"/>
            <a:ext cx="3041584" cy="369332"/>
          </a:xfrm>
          <a:prstGeom prst="rect">
            <a:avLst/>
          </a:prstGeom>
          <a:noFill/>
        </p:spPr>
        <p:txBody>
          <a:bodyPr wrap="square" rtlCol="0">
            <a:spAutoFit/>
          </a:bodyPr>
          <a:lstStyle/>
          <a:p>
            <a:r>
              <a:rPr lang="ja-JP" altLang="en-US" sz="900">
                <a:hlinkClick r:id="rId9" tooltip="https://japan2.wiki/wiki/Distribution_(marketing)"/>
              </a:rPr>
              <a:t>この写真</a:t>
            </a:r>
            <a:r>
              <a:rPr lang="ja-JP" altLang="en-US" sz="900"/>
              <a:t> の作成者 不明な作成者 は </a:t>
            </a:r>
            <a:r>
              <a:rPr lang="ja-JP" altLang="en-US" sz="900">
                <a:hlinkClick r:id="rId10" tooltip="https://creativecommons.org/licenses/by-sa/3.0/"/>
              </a:rPr>
              <a:t>CC BY-SA</a:t>
            </a:r>
            <a:r>
              <a:rPr lang="ja-JP" altLang="en-US" sz="900"/>
              <a:t> のライセンスを許諾されています</a:t>
            </a:r>
          </a:p>
        </p:txBody>
      </p:sp>
      <p:sp>
        <p:nvSpPr>
          <p:cNvPr id="22" name="正方形/長方形 21">
            <a:extLst>
              <a:ext uri="{FF2B5EF4-FFF2-40B4-BE49-F238E27FC236}">
                <a16:creationId xmlns:a16="http://schemas.microsoft.com/office/drawing/2014/main" id="{6EAF1BA7-AE26-4A32-ADFB-54A8B18938A7}"/>
              </a:ext>
            </a:extLst>
          </p:cNvPr>
          <p:cNvSpPr/>
          <p:nvPr/>
        </p:nvSpPr>
        <p:spPr>
          <a:xfrm rot="2711394">
            <a:off x="4241651" y="1622649"/>
            <a:ext cx="3680148" cy="365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字幕 2">
            <a:extLst>
              <a:ext uri="{FF2B5EF4-FFF2-40B4-BE49-F238E27FC236}">
                <a16:creationId xmlns:a16="http://schemas.microsoft.com/office/drawing/2014/main" id="{19983144-9C90-6241-9C29-3FF7D4E7087A}"/>
              </a:ext>
            </a:extLst>
          </p:cNvPr>
          <p:cNvSpPr>
            <a:spLocks noGrp="1"/>
          </p:cNvSpPr>
          <p:nvPr>
            <p:ph type="subTitle" idx="1"/>
          </p:nvPr>
        </p:nvSpPr>
        <p:spPr>
          <a:xfrm>
            <a:off x="1523999" y="2696098"/>
            <a:ext cx="9144000" cy="1655762"/>
          </a:xfrm>
        </p:spPr>
        <p:txBody>
          <a:bodyPr>
            <a:normAutofit fontScale="92500" lnSpcReduction="10000"/>
          </a:bodyPr>
          <a:lstStyle/>
          <a:p>
            <a:r>
              <a:rPr kumimoji="1" lang="en-US" altLang="ja-JP" dirty="0"/>
              <a:t>Any inquiry, please contact</a:t>
            </a:r>
          </a:p>
          <a:p>
            <a:r>
              <a:rPr kumimoji="1" lang="en-US" altLang="ja-JP" dirty="0"/>
              <a:t>Mr. </a:t>
            </a:r>
            <a:r>
              <a:rPr lang="en-US" altLang="ja-JP" dirty="0"/>
              <a:t>Isamu Sato</a:t>
            </a:r>
          </a:p>
          <a:p>
            <a:r>
              <a:rPr kumimoji="1" lang="en-US" altLang="ja-JP" dirty="0">
                <a:hlinkClick r:id="rId11"/>
              </a:rPr>
              <a:t>i.sato@rislogi.com</a:t>
            </a:r>
            <a:endParaRPr kumimoji="1" lang="en-US" altLang="ja-JP" dirty="0"/>
          </a:p>
          <a:p>
            <a:r>
              <a:rPr lang="en-US" altLang="ja-JP" dirty="0"/>
              <a:t>THANK YOU</a:t>
            </a:r>
            <a:r>
              <a:rPr lang="ja-JP" altLang="en-US" dirty="0"/>
              <a:t>・・・</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300662997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TotalTime>
  <Words>586</Words>
  <Application>Microsoft Office PowerPoint</Application>
  <PresentationFormat>ワイド画面</PresentationFormat>
  <Paragraphs>60</Paragraphs>
  <Slides>7</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游ゴシック</vt:lpstr>
      <vt:lpstr>游ゴシック Light</vt:lpstr>
      <vt:lpstr>游明朝</vt:lpstr>
      <vt:lpstr>Arial</vt:lpstr>
      <vt:lpstr>Office テーマ</vt:lpstr>
      <vt:lpstr>PowerPoint プレゼンテーション</vt:lpstr>
      <vt:lpstr>PowerPoint プレゼンテーション</vt:lpstr>
      <vt:lpstr>3 benefits of using RIS</vt:lpstr>
      <vt:lpstr>SERVICE</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sato isamu</dc:creator>
  <cp:lastModifiedBy>sato isamu</cp:lastModifiedBy>
  <cp:revision>26</cp:revision>
  <dcterms:created xsi:type="dcterms:W3CDTF">2023-01-13T05:25:49Z</dcterms:created>
  <dcterms:modified xsi:type="dcterms:W3CDTF">2023-01-27T02:03:49Z</dcterms:modified>
</cp:coreProperties>
</file>